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4" autoAdjust="0"/>
  </p:normalViewPr>
  <p:slideViewPr>
    <p:cSldViewPr snapToGrid="0">
      <p:cViewPr varScale="1">
        <p:scale>
          <a:sx n="109" d="100"/>
          <a:sy n="109" d="100"/>
        </p:scale>
        <p:origin x="672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USUARIO\Desktop\MARZO%202026\REPORTE%20FURAG%20VIGENCIA%202025%20-%20MRZO%202026\INFORMES%20PQRS%202025\PORCENTAJES%20INFORME%20PQRS%20MAYO%202025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USUARIO\Desktop\MARZO%202026\REPORTE%20FURAG%20VIGENCIA%202025%20-%20MRZO%202026\INFORMES%20PQRS%202025\PORCENTAJES%20INFORME%20PQRS%20MAYO%202025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USUARIO\Desktop\MARZO%202026\REPORTE%20FURAG%20VIGENCIA%202025%20-%20MRZO%202026\INFORMES%20PQRS%202025\PORCENTAJES%20INFORME%20PQRS%20ABRIL%202025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UARIO\Desktop\MARZO%202026\REPORTE%20FURAG%20VIGENCIA%202025%20-%20MRZO%202026\INFORMES%20PQRS%202025\PORCENTAJES%20INFORME%20PQRS%20MAYO%202025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Users\USUARIO\Desktop\MARZO%202026\REPORTE%20FURAG%20VIGENCIA%202025%20-%20MRZO%202026\INFORMES%20PQRS%202025\PORCENTAJES%20INFORME%20PQRS%20MAYO%20202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s-CO"/>
              <a:t>CANALES DE ATENCIÓN 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'total canales comunicacion Mayo'!$F$10</c:f>
              <c:strCache>
                <c:ptCount val="1"/>
                <c:pt idx="0">
                  <c:v>TELEFÓNICO 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'total canales comunicacion Mayo'!$G$9:$H$9</c:f>
              <c:strCache>
                <c:ptCount val="2"/>
                <c:pt idx="0">
                  <c:v>CANTIDAD</c:v>
                </c:pt>
                <c:pt idx="1">
                  <c:v>PORCENTAJE </c:v>
                </c:pt>
              </c:strCache>
            </c:strRef>
          </c:cat>
          <c:val>
            <c:numRef>
              <c:f>'total canales comunicacion Mayo'!$G$10:$H$10</c:f>
              <c:numCache>
                <c:formatCode>0%</c:formatCode>
                <c:ptCount val="2"/>
                <c:pt idx="0" formatCode="General">
                  <c:v>164</c:v>
                </c:pt>
                <c:pt idx="1">
                  <c:v>0.55593220338983051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F4-4304-9396-E721FE906CC8}"/>
            </c:ext>
          </c:extLst>
        </c:ser>
        <c:ser>
          <c:idx val="1"/>
          <c:order val="1"/>
          <c:tx>
            <c:strRef>
              <c:f>'total canales comunicacion Mayo'!$F$11</c:f>
              <c:strCache>
                <c:ptCount val="1"/>
                <c:pt idx="0">
                  <c:v>VIRTUAL 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'total canales comunicacion Mayo'!$G$9:$H$9</c:f>
              <c:strCache>
                <c:ptCount val="2"/>
                <c:pt idx="0">
                  <c:v>CANTIDAD</c:v>
                </c:pt>
                <c:pt idx="1">
                  <c:v>PORCENTAJE </c:v>
                </c:pt>
              </c:strCache>
            </c:strRef>
          </c:cat>
          <c:val>
            <c:numRef>
              <c:f>'total canales comunicacion Mayo'!$G$11:$H$11</c:f>
              <c:numCache>
                <c:formatCode>0%</c:formatCode>
                <c:ptCount val="2"/>
                <c:pt idx="0" formatCode="General">
                  <c:v>111</c:v>
                </c:pt>
                <c:pt idx="1">
                  <c:v>0.37627118644067797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F4-4304-9396-E721FE906CC8}"/>
            </c:ext>
          </c:extLst>
        </c:ser>
        <c:ser>
          <c:idx val="2"/>
          <c:order val="2"/>
          <c:tx>
            <c:strRef>
              <c:f>'total canales comunicacion Mayo'!$F$12</c:f>
              <c:strCache>
                <c:ptCount val="1"/>
                <c:pt idx="0">
                  <c:v>PRESENCIAL Y ESCRITO 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'total canales comunicacion Mayo'!$G$9:$H$9</c:f>
              <c:strCache>
                <c:ptCount val="2"/>
                <c:pt idx="0">
                  <c:v>CANTIDAD</c:v>
                </c:pt>
                <c:pt idx="1">
                  <c:v>PORCENTAJE </c:v>
                </c:pt>
              </c:strCache>
            </c:strRef>
          </c:cat>
          <c:val>
            <c:numRef>
              <c:f>'total canales comunicacion Mayo'!$G$12:$H$12</c:f>
              <c:numCache>
                <c:formatCode>0%</c:formatCode>
                <c:ptCount val="2"/>
                <c:pt idx="0" formatCode="General">
                  <c:v>20</c:v>
                </c:pt>
                <c:pt idx="1">
                  <c:v>6.7796610169491525E-2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9F4-4304-9396-E721FE906CC8}"/>
            </c:ext>
          </c:extLst>
        </c:ser>
        <c:ser>
          <c:idx val="3"/>
          <c:order val="3"/>
          <c:tx>
            <c:strRef>
              <c:f>'total canales comunicacion Mayo'!$F$13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4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'total canales comunicacion Mayo'!$G$9:$H$9</c:f>
              <c:strCache>
                <c:ptCount val="2"/>
                <c:pt idx="0">
                  <c:v>CANTIDAD</c:v>
                </c:pt>
                <c:pt idx="1">
                  <c:v>PORCENTAJE </c:v>
                </c:pt>
              </c:strCache>
            </c:strRef>
          </c:cat>
          <c:val>
            <c:numRef>
              <c:f>'total canales comunicacion Mayo'!$G$13:$H$13</c:f>
              <c:numCache>
                <c:formatCode>0%</c:formatCode>
                <c:ptCount val="2"/>
                <c:pt idx="0" formatCode="General">
                  <c:v>295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9F4-4304-9396-E721FE906CC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-217040160"/>
        <c:axId val="-217036352"/>
      </c:barChart>
      <c:catAx>
        <c:axId val="-217040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17036352"/>
        <c:crosses val="autoZero"/>
        <c:auto val="1"/>
        <c:lblAlgn val="ctr"/>
        <c:lblOffset val="100"/>
        <c:noMultiLvlLbl val="0"/>
      </c:catAx>
      <c:valAx>
        <c:axId val="-217036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17040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LINEA MOVIL 3138052807   </a:t>
            </a:r>
          </a:p>
        </c:rich>
      </c:tx>
      <c:layout>
        <c:manualLayout>
          <c:xMode val="edge"/>
          <c:yMode val="edge"/>
          <c:x val="0.12455418207058794"/>
          <c:y val="1.85185185185185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'comunicacion telefonica'!$G$9</c:f>
              <c:strCache>
                <c:ptCount val="1"/>
                <c:pt idx="0">
                  <c:v>CANTIDAD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'comunicacion telefonica'!$F$10:$F$13</c:f>
              <c:strCache>
                <c:ptCount val="4"/>
                <c:pt idx="0">
                  <c:v>LLAMADAS RECIBIDAS</c:v>
                </c:pt>
                <c:pt idx="1">
                  <c:v>LLAMADAS REALIZADAS</c:v>
                </c:pt>
                <c:pt idx="2">
                  <c:v>LLAMADAS PERDIDAS</c:v>
                </c:pt>
                <c:pt idx="3">
                  <c:v>TOTAL DE LLAMADAS</c:v>
                </c:pt>
              </c:strCache>
            </c:strRef>
          </c:cat>
          <c:val>
            <c:numRef>
              <c:f>'comunicacion telefonica'!$G$10:$G$13</c:f>
              <c:numCache>
                <c:formatCode>General</c:formatCode>
                <c:ptCount val="4"/>
                <c:pt idx="0">
                  <c:v>146</c:v>
                </c:pt>
                <c:pt idx="1">
                  <c:v>18</c:v>
                </c:pt>
                <c:pt idx="2">
                  <c:v>0</c:v>
                </c:pt>
                <c:pt idx="3">
                  <c:v>164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27-4D68-9008-7BFDE6F9FB33}"/>
            </c:ext>
          </c:extLst>
        </c:ser>
        <c:ser>
          <c:idx val="1"/>
          <c:order val="1"/>
          <c:tx>
            <c:strRef>
              <c:f>'comunicacion telefonica'!$H$9</c:f>
              <c:strCache>
                <c:ptCount val="1"/>
                <c:pt idx="0">
                  <c:v>PORCENTAJE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916495964148375E-2"/>
                  <c:y val="-6.53061224489795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C27-4D68-9008-7BFDE6F9FB33}"/>
                </c:ext>
              </c:extLst>
            </c:dLbl>
            <c:dLbl>
              <c:idx val="1"/>
              <c:layout>
                <c:manualLayout>
                  <c:x val="1.6427108264128982E-2"/>
                  <c:y val="-5.98639455782312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C27-4D68-9008-7BFDE6F9FB33}"/>
                </c:ext>
              </c:extLst>
            </c:dLbl>
            <c:dLbl>
              <c:idx val="2"/>
              <c:layout>
                <c:manualLayout>
                  <c:x val="3.0116365150902939E-2"/>
                  <c:y val="-8.70748299319727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C27-4D68-9008-7BFDE6F9FB33}"/>
                </c:ext>
              </c:extLst>
            </c:dLbl>
            <c:dLbl>
              <c:idx val="3"/>
              <c:layout>
                <c:manualLayout>
                  <c:x val="1.916495964148365E-2"/>
                  <c:y val="-5.44217687074830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C27-4D68-9008-7BFDE6F9FB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'comunicacion telefonica'!$F$10:$F$13</c:f>
              <c:strCache>
                <c:ptCount val="4"/>
                <c:pt idx="0">
                  <c:v>LLAMADAS RECIBIDAS</c:v>
                </c:pt>
                <c:pt idx="1">
                  <c:v>LLAMADAS REALIZADAS</c:v>
                </c:pt>
                <c:pt idx="2">
                  <c:v>LLAMADAS PERDIDAS</c:v>
                </c:pt>
                <c:pt idx="3">
                  <c:v>TOTAL DE LLAMADAS</c:v>
                </c:pt>
              </c:strCache>
            </c:strRef>
          </c:cat>
          <c:val>
            <c:numRef>
              <c:f>'comunicacion telefonica'!$H$10:$H$13</c:f>
              <c:numCache>
                <c:formatCode>0%</c:formatCode>
                <c:ptCount val="4"/>
                <c:pt idx="0">
                  <c:v>0.8902439024390244</c:v>
                </c:pt>
                <c:pt idx="1">
                  <c:v>0.11</c:v>
                </c:pt>
                <c:pt idx="2">
                  <c:v>0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C27-4D68-9008-7BFDE6F9FB3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217036896"/>
        <c:axId val="-217039616"/>
        <c:axId val="0"/>
      </c:bar3DChart>
      <c:catAx>
        <c:axId val="-217036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17039616"/>
        <c:crosses val="autoZero"/>
        <c:auto val="1"/>
        <c:lblAlgn val="ctr"/>
        <c:lblOffset val="100"/>
        <c:noMultiLvlLbl val="0"/>
      </c:catAx>
      <c:valAx>
        <c:axId val="-217039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17036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Correos Institucionales</a:t>
            </a:r>
          </a:p>
        </c:rich>
      </c:tx>
      <c:layout>
        <c:manualLayout>
          <c:xMode val="edge"/>
          <c:yMode val="edge"/>
          <c:x val="0.28244953101792508"/>
          <c:y val="4.02010050251256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'canales de comun virtual Abril'!$G$9</c:f>
              <c:strCache>
                <c:ptCount val="1"/>
                <c:pt idx="0">
                  <c:v>CANTIDAD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'canales de comun virtual Abril'!$F$10:$F$12</c:f>
              <c:strCache>
                <c:ptCount val="3"/>
                <c:pt idx="0">
                  <c:v>atencionalusuario@itp.edu.co</c:v>
                </c:pt>
                <c:pt idx="1">
                  <c:v>notificacionesjudiciales@itp.edu.co</c:v>
                </c:pt>
                <c:pt idx="2">
                  <c:v>TOTAL VIRTUAL </c:v>
                </c:pt>
              </c:strCache>
            </c:strRef>
          </c:cat>
          <c:val>
            <c:numRef>
              <c:f>'canales de comun virtual Abril'!$G$10:$G$12</c:f>
              <c:numCache>
                <c:formatCode>General</c:formatCode>
                <c:ptCount val="3"/>
                <c:pt idx="0">
                  <c:v>109</c:v>
                </c:pt>
                <c:pt idx="1">
                  <c:v>2</c:v>
                </c:pt>
                <c:pt idx="2">
                  <c:v>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53-4083-A5F1-983379F72BC8}"/>
            </c:ext>
          </c:extLst>
        </c:ser>
        <c:ser>
          <c:idx val="1"/>
          <c:order val="1"/>
          <c:tx>
            <c:strRef>
              <c:f>'canales de comun virtual Abril'!$H$9</c:f>
              <c:strCache>
                <c:ptCount val="1"/>
                <c:pt idx="0">
                  <c:v>PORCENTAJE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'canales de comun virtual Abril'!$F$10:$F$12</c:f>
              <c:strCache>
                <c:ptCount val="3"/>
                <c:pt idx="0">
                  <c:v>atencionalusuario@itp.edu.co</c:v>
                </c:pt>
                <c:pt idx="1">
                  <c:v>notificacionesjudiciales@itp.edu.co</c:v>
                </c:pt>
                <c:pt idx="2">
                  <c:v>TOTAL VIRTUAL </c:v>
                </c:pt>
              </c:strCache>
            </c:strRef>
          </c:cat>
          <c:val>
            <c:numRef>
              <c:f>'canales de comun virtual Abril'!$H$10:$H$12</c:f>
              <c:numCache>
                <c:formatCode>0%</c:formatCode>
                <c:ptCount val="3"/>
                <c:pt idx="0">
                  <c:v>0.97</c:v>
                </c:pt>
                <c:pt idx="1">
                  <c:v>0.03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653-4083-A5F1-983379F72BC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-217026560"/>
        <c:axId val="-217037984"/>
      </c:barChart>
      <c:catAx>
        <c:axId val="-2170265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17037984"/>
        <c:crosses val="autoZero"/>
        <c:auto val="1"/>
        <c:lblAlgn val="ctr"/>
        <c:lblOffset val="100"/>
        <c:noMultiLvlLbl val="0"/>
      </c:catAx>
      <c:valAx>
        <c:axId val="-2170379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17026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dirty="0"/>
              <a:t>PQRSD POR MODALIDAD DE PETICIÓN  </a:t>
            </a:r>
          </a:p>
        </c:rich>
      </c:tx>
      <c:layout>
        <c:manualLayout>
          <c:xMode val="edge"/>
          <c:yMode val="edge"/>
          <c:x val="0.26824247313655825"/>
          <c:y val="3.5465177626663345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2055988735401969E-2"/>
          <c:y val="7.0640732722066474E-2"/>
          <c:w val="0.85575523610334536"/>
          <c:h val="0.7534820261600934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'tipos pqrs Mayo 2025'!$G$9</c:f>
              <c:strCache>
                <c:ptCount val="1"/>
                <c:pt idx="0">
                  <c:v>CANTIDAD</c:v>
                </c:pt>
              </c:strCache>
            </c:strRef>
          </c:tx>
          <c:spPr>
            <a:gradFill>
              <a:gsLst>
                <a:gs pos="100000">
                  <a:schemeClr val="accent1">
                    <a:alpha val="0"/>
                  </a:schemeClr>
                </a:gs>
                <a:gs pos="50000">
                  <a:schemeClr val="accent1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'tipos pqrs Mayo 2025'!$F$10:$F$16</c:f>
              <c:strCache>
                <c:ptCount val="7"/>
                <c:pt idx="0">
                  <c:v>PETICIONES DE INFORMACION</c:v>
                </c:pt>
                <c:pt idx="1">
                  <c:v>PETICIONES DE INTERES PARTICULAR</c:v>
                </c:pt>
                <c:pt idx="2">
                  <c:v>QUEJAS </c:v>
                </c:pt>
                <c:pt idx="3">
                  <c:v>RECLAMOS</c:v>
                </c:pt>
                <c:pt idx="4">
                  <c:v>SUGERENCIAS </c:v>
                </c:pt>
                <c:pt idx="5">
                  <c:v>DENUNCIAS</c:v>
                </c:pt>
                <c:pt idx="6">
                  <c:v>OTRO</c:v>
                </c:pt>
              </c:strCache>
            </c:strRef>
          </c:cat>
          <c:val>
            <c:numRef>
              <c:f>'tipos pqrs Mayo 2025'!$G$10:$G$16</c:f>
              <c:numCache>
                <c:formatCode>0</c:formatCode>
                <c:ptCount val="7"/>
                <c:pt idx="0">
                  <c:v>96</c:v>
                </c:pt>
                <c:pt idx="1">
                  <c:v>95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2D-4C61-A459-E92373CC47A5}"/>
            </c:ext>
          </c:extLst>
        </c:ser>
        <c:ser>
          <c:idx val="1"/>
          <c:order val="1"/>
          <c:tx>
            <c:strRef>
              <c:f>'tipos pqrs Mayo 2025'!$H$9</c:f>
              <c:strCache>
                <c:ptCount val="1"/>
                <c:pt idx="0">
                  <c:v>PORCENTAJE </c:v>
                </c:pt>
              </c:strCache>
            </c:strRef>
          </c:tx>
          <c:spPr>
            <a:gradFill>
              <a:gsLst>
                <a:gs pos="100000">
                  <a:schemeClr val="accent2">
                    <a:alpha val="0"/>
                  </a:schemeClr>
                </a:gs>
                <a:gs pos="50000">
                  <a:schemeClr val="accent2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'tipos pqrs Mayo 2025'!$F$10:$F$16</c:f>
              <c:strCache>
                <c:ptCount val="7"/>
                <c:pt idx="0">
                  <c:v>PETICIONES DE INFORMACION</c:v>
                </c:pt>
                <c:pt idx="1">
                  <c:v>PETICIONES DE INTERES PARTICULAR</c:v>
                </c:pt>
                <c:pt idx="2">
                  <c:v>QUEJAS </c:v>
                </c:pt>
                <c:pt idx="3">
                  <c:v>RECLAMOS</c:v>
                </c:pt>
                <c:pt idx="4">
                  <c:v>SUGERENCIAS </c:v>
                </c:pt>
                <c:pt idx="5">
                  <c:v>DENUNCIAS</c:v>
                </c:pt>
                <c:pt idx="6">
                  <c:v>OTRO</c:v>
                </c:pt>
              </c:strCache>
            </c:strRef>
          </c:cat>
          <c:val>
            <c:numRef>
              <c:f>'tipos pqrs Mayo 2025'!$H$10:$H$16</c:f>
              <c:numCache>
                <c:formatCode>0%</c:formatCode>
                <c:ptCount val="7"/>
                <c:pt idx="0">
                  <c:v>0.37209302325581395</c:v>
                </c:pt>
                <c:pt idx="1">
                  <c:v>0.36821705426356588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0.25968992248062017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2D-4C61-A459-E92373CC47A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-217030368"/>
        <c:axId val="-217033088"/>
        <c:axId val="0"/>
      </c:bar3DChart>
      <c:catAx>
        <c:axId val="-217030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17033088"/>
        <c:crosses val="autoZero"/>
        <c:auto val="1"/>
        <c:lblAlgn val="ctr"/>
        <c:lblOffset val="100"/>
        <c:noMultiLvlLbl val="0"/>
      </c:catAx>
      <c:valAx>
        <c:axId val="-217033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17030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14089319784116"/>
          <c:y val="0.9007531763589004"/>
          <c:w val="0.32472410569387533"/>
          <c:h val="8.54306788743052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/>
              <a:t>PETICIONES ATENDIDAS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 Total PQRSD Atendidas 277</c:v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'Peticiones por dependencia'!$D$10:$D$22</c:f>
              <c:strCache>
                <c:ptCount val="13"/>
                <c:pt idx="0">
                  <c:v>ATENCION AL USUARIO</c:v>
                </c:pt>
                <c:pt idx="1">
                  <c:v>BIENESTAR UNIVERSITARIO</c:v>
                </c:pt>
                <c:pt idx="2">
                  <c:v>CONTRATACION</c:v>
                </c:pt>
                <c:pt idx="3">
                  <c:v>JURIDICA</c:v>
                </c:pt>
                <c:pt idx="4">
                  <c:v>RECTORIA</c:v>
                </c:pt>
                <c:pt idx="5">
                  <c:v>REGISTRO Y CONTROL</c:v>
                </c:pt>
                <c:pt idx="6">
                  <c:v>SALA DE DOCENTES</c:v>
                </c:pt>
                <c:pt idx="7">
                  <c:v>TALENTO HUMANO</c:v>
                </c:pt>
                <c:pt idx="8">
                  <c:v>TESORERIA</c:v>
                </c:pt>
                <c:pt idx="9">
                  <c:v>SECRETARIA CONSEJO ACADEMICO  </c:v>
                </c:pt>
                <c:pt idx="10">
                  <c:v>CONSEJO ACADEMICO </c:v>
                </c:pt>
                <c:pt idx="11">
                  <c:v>VICERRECTORIA ACADEMICA</c:v>
                </c:pt>
                <c:pt idx="12">
                  <c:v>VICERRECTORIA ADMINISTRATIVA</c:v>
                </c:pt>
              </c:strCache>
            </c:strRef>
          </c:cat>
          <c:val>
            <c:numRef>
              <c:f>'Peticiones por dependencia'!$F$10:$F$22</c:f>
              <c:numCache>
                <c:formatCode>General</c:formatCode>
                <c:ptCount val="13"/>
                <c:pt idx="0">
                  <c:v>74</c:v>
                </c:pt>
                <c:pt idx="1">
                  <c:v>3</c:v>
                </c:pt>
                <c:pt idx="2">
                  <c:v>8</c:v>
                </c:pt>
                <c:pt idx="3">
                  <c:v>12</c:v>
                </c:pt>
                <c:pt idx="4">
                  <c:v>5</c:v>
                </c:pt>
                <c:pt idx="5">
                  <c:v>55</c:v>
                </c:pt>
                <c:pt idx="6">
                  <c:v>53</c:v>
                </c:pt>
                <c:pt idx="7">
                  <c:v>17</c:v>
                </c:pt>
                <c:pt idx="8">
                  <c:v>9</c:v>
                </c:pt>
                <c:pt idx="9">
                  <c:v>10</c:v>
                </c:pt>
                <c:pt idx="10">
                  <c:v>13</c:v>
                </c:pt>
                <c:pt idx="11">
                  <c:v>8</c:v>
                </c:pt>
                <c:pt idx="1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74-449D-83CB-0B8B5A1D8FB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217032544"/>
        <c:axId val="-217029280"/>
        <c:axId val="0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v>PETICIONES ATENDIDAS </c:v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  <a:sp3d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CO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'Peticiones por dependencia'!$D$10:$D$22</c15:sqref>
                        </c15:formulaRef>
                      </c:ext>
                    </c:extLst>
                    <c:strCache>
                      <c:ptCount val="13"/>
                      <c:pt idx="0">
                        <c:v>ATENCION AL USUARIO</c:v>
                      </c:pt>
                      <c:pt idx="1">
                        <c:v>BIENESTAR UNIVERSITARIO</c:v>
                      </c:pt>
                      <c:pt idx="2">
                        <c:v>CONTRATACION</c:v>
                      </c:pt>
                      <c:pt idx="3">
                        <c:v>JURIDICA</c:v>
                      </c:pt>
                      <c:pt idx="4">
                        <c:v>RECTORIA</c:v>
                      </c:pt>
                      <c:pt idx="5">
                        <c:v>REGISTRO Y CONTROL</c:v>
                      </c:pt>
                      <c:pt idx="6">
                        <c:v>SALA DE DOCENTES</c:v>
                      </c:pt>
                      <c:pt idx="7">
                        <c:v>TALENTO HUMANO</c:v>
                      </c:pt>
                      <c:pt idx="8">
                        <c:v>TESORERIA</c:v>
                      </c:pt>
                      <c:pt idx="9">
                        <c:v>SECRETARIA CONSEJO ACADEMICO  </c:v>
                      </c:pt>
                      <c:pt idx="10">
                        <c:v>CONSEJO ACADEMICO </c:v>
                      </c:pt>
                      <c:pt idx="11">
                        <c:v>VICERRECTORIA ACADEMICA</c:v>
                      </c:pt>
                      <c:pt idx="12">
                        <c:v>VICERRECTORIA ADMINISTRATIVA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'Peticiones por dependencia'!$C$10:$C$22</c15:sqref>
                        </c15:formulaRef>
                      </c:ext>
                    </c:extLst>
                    <c:numCache>
                      <c:formatCode>General</c:formatCode>
                      <c:ptCount val="13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  <c:pt idx="10">
                        <c:v>11</c:v>
                      </c:pt>
                      <c:pt idx="11">
                        <c:v>12</c:v>
                      </c:pt>
                      <c:pt idx="12">
                        <c:v>13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9A74-449D-83CB-0B8B5A1D8FB0}"/>
                  </c:ext>
                </c:extLst>
              </c15:ser>
            </c15:filteredBarSeries>
          </c:ext>
        </c:extLst>
      </c:bar3DChart>
      <c:catAx>
        <c:axId val="-2170325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DEPENDENCIA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17029280"/>
        <c:crosses val="autoZero"/>
        <c:auto val="1"/>
        <c:lblAlgn val="ctr"/>
        <c:lblOffset val="100"/>
        <c:noMultiLvlLbl val="0"/>
      </c:catAx>
      <c:valAx>
        <c:axId val="-217029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/>
                  <a:t>PQRSD Atendidas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17032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02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7165EC-2CE7-4FF7-8D30-98E4A5757953}" type="datetimeFigureOut">
              <a:rPr lang="es-CO" smtClean="0"/>
              <a:t>7/04/2026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04C292-34A6-4176-BF6D-64A3A0EA0B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77674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4C292-34A6-4176-BF6D-64A3A0EA0BEA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91849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89A580-5E42-4D6B-9E6A-D42BF636F4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8D85AD6-BA74-4D1C-9663-9B4B3BD8CF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87A504-49F6-4926-B3A5-97DD84CCF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6C0F-4848-4444-81B6-A396378CA9EB}" type="datetimeFigureOut">
              <a:rPr lang="es-CO" smtClean="0"/>
              <a:t>7/04/2026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570D02-A447-4D92-94BA-3A5C7EA89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5FF4ECE-4DF4-4651-93E8-DAFE12B87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60CB1-B878-42B6-86B8-6CE9BFFBC2C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44922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C3231F-DDED-402A-A654-4CE032F67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0540B1F-9A6C-4749-86A3-A4FEEC88A5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C7EE4C-6B17-491E-A976-826C90195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6C0F-4848-4444-81B6-A396378CA9EB}" type="datetimeFigureOut">
              <a:rPr lang="es-CO" smtClean="0"/>
              <a:t>7/04/2026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AAD43D4-DF10-4CFB-AE63-CB40FD079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13075E3-27A8-47C8-9EEC-A4BC8C22B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60CB1-B878-42B6-86B8-6CE9BFFBC2C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62093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1772815-4036-4FD8-A6F7-184C2B90B3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DC4947B-7A3E-4D08-9012-AD11500EC4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B40FB95-DCB5-41CA-9DE0-397E6EA1E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6C0F-4848-4444-81B6-A396378CA9EB}" type="datetimeFigureOut">
              <a:rPr lang="es-CO" smtClean="0"/>
              <a:t>7/04/2026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A25D060-5928-48A9-BF66-E864328F7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C85416-DA01-473F-9D0A-706036F05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60CB1-B878-42B6-86B8-6CE9BFFBC2C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01733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D7436A-ABE4-4EF2-94CB-FF49597C3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755CB46-E97E-4A78-AFA2-D6C57FF260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D707C3-914A-4B34-B7C5-100A1431D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6C0F-4848-4444-81B6-A396378CA9EB}" type="datetimeFigureOut">
              <a:rPr lang="es-CO" smtClean="0"/>
              <a:t>7/04/2026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15A458-0272-4454-8E82-A50F6C346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601E31E-1584-46E2-8035-1FD37E937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60CB1-B878-42B6-86B8-6CE9BFFBC2C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14910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0B1A8D-D534-49E8-8CA8-6C0905325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B8A649A-199F-4B04-8517-758772E60C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168D41D-F7CC-4616-993F-1FFF0499A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6C0F-4848-4444-81B6-A396378CA9EB}" type="datetimeFigureOut">
              <a:rPr lang="es-CO" smtClean="0"/>
              <a:t>7/04/2026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99223A-EDFB-45AB-B540-B198E7133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75BBBE-5B33-4A42-9AF2-714E1AF2E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60CB1-B878-42B6-86B8-6CE9BFFBC2C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80135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13250C-E946-4E0D-B059-356965201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F5F63A-F3B8-458B-8E3A-99F524318D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6A633AA-478A-4C77-96BB-99298231C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027B06A-1892-4B69-BBA9-9B1EA99B9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6C0F-4848-4444-81B6-A396378CA9EB}" type="datetimeFigureOut">
              <a:rPr lang="es-CO" smtClean="0"/>
              <a:t>7/04/2026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6EFD92E-2E9E-4C63-8AE9-1A7F858CC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F654310-F245-4BDD-BEE5-C840937C8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60CB1-B878-42B6-86B8-6CE9BFFBC2C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53159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0A0F4C-0504-4698-A004-108A14004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444EDE6-7E68-4ABE-ACCB-8C35DB9C2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B2E8C50-DC3A-47A1-A3AE-3009787F9E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8FA0490-CDD8-4FD5-869A-71AE9F30E2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E7917E4-B375-43F8-9E60-32F6C721C5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9510ADF-BBA8-490D-8142-40ED48BE5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6C0F-4848-4444-81B6-A396378CA9EB}" type="datetimeFigureOut">
              <a:rPr lang="es-CO" smtClean="0"/>
              <a:t>7/04/2026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9B4B28E-C99D-4C45-B7F8-DC2F911AF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5203D93-0B97-41B6-BCCA-07C7D0FDB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60CB1-B878-42B6-86B8-6CE9BFFBC2C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49151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55EDD5-113B-4908-86E3-8591B39B3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FA86A61-36A7-4644-912D-047468B9F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6C0F-4848-4444-81B6-A396378CA9EB}" type="datetimeFigureOut">
              <a:rPr lang="es-CO" smtClean="0"/>
              <a:t>7/04/2026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5372AFB-7656-418D-A3B0-5AF0FC33B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6BA7AB7-055A-402C-BE5A-615E853C8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60CB1-B878-42B6-86B8-6CE9BFFBC2C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08495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D4F8CD3-DD3A-4A1B-A7FA-CFE5B227D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6C0F-4848-4444-81B6-A396378CA9EB}" type="datetimeFigureOut">
              <a:rPr lang="es-CO" smtClean="0"/>
              <a:t>7/04/2026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83F386A-97AD-42CD-B570-5E0769398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F39D792-FB61-4D31-9D8E-53CA5709C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60CB1-B878-42B6-86B8-6CE9BFFBC2C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29386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A2E9DC-0678-42FE-BE88-E7B13DF14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53BEBEC-266C-4363-B578-FD504B16EE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525521B-9DAE-41E2-8170-24494BF8B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0C79DBC-5A53-422D-972C-C93074ED9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6C0F-4848-4444-81B6-A396378CA9EB}" type="datetimeFigureOut">
              <a:rPr lang="es-CO" smtClean="0"/>
              <a:t>7/04/2026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4564FE0-88E7-4B75-8EC4-C9BEAA826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75393DD-41DF-4C25-B4FE-68A638CE7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60CB1-B878-42B6-86B8-6CE9BFFBC2C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40800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A78EDA-3525-401F-880D-CF35DAEA0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131230E-4BFB-4BDE-8C43-5B8B92AB28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0714C5E-A198-40D2-85B9-9ED8FA071A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BCB6304-38D4-4A4A-8728-2CD1CA20F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6C0F-4848-4444-81B6-A396378CA9EB}" type="datetimeFigureOut">
              <a:rPr lang="es-CO" smtClean="0"/>
              <a:t>7/04/2026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38B0F8E-EB16-48F9-98C8-A2E0BFBD9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E93B29F-D570-469B-8D77-C7B6D5D64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60CB1-B878-42B6-86B8-6CE9BFFBC2C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8054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68F04BB-080E-4B26-8793-409578521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58B54E1-2391-45D4-982D-FD685C6E3E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212F1E8-4AF7-475A-BCB8-F05CBC2F22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86C0F-4848-4444-81B6-A396378CA9EB}" type="datetimeFigureOut">
              <a:rPr lang="es-CO" smtClean="0"/>
              <a:t>7/04/2026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92DB95-3767-4B0B-A27E-A3BED75CE2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5DCD90-64DB-4DEF-B6C0-9221B5E762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60CB1-B878-42B6-86B8-6CE9BFFBC2C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35653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chart" Target="../charts/chart2.x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mailto:notificacionesjudiciales@itp.edu.co" TargetMode="External"/><Relationship Id="rId3" Type="http://schemas.openxmlformats.org/officeDocument/2006/relationships/image" Target="../media/image6.jpg"/><Relationship Id="rId7" Type="http://schemas.openxmlformats.org/officeDocument/2006/relationships/hyperlink" Target="mailto:atencionalusuario@itp.edu.co" TargetMode="Externa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chart" Target="../charts/chart3.x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6.jpg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10" Type="http://schemas.openxmlformats.org/officeDocument/2006/relationships/image" Target="../media/image15.emf"/><Relationship Id="rId4" Type="http://schemas.openxmlformats.org/officeDocument/2006/relationships/image" Target="../media/image9.emf"/><Relationship Id="rId9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50640" t="29886" r="24555" b="51305"/>
          <a:stretch/>
        </p:blipFill>
        <p:spPr>
          <a:xfrm>
            <a:off x="6119445" y="633045"/>
            <a:ext cx="5812891" cy="2479432"/>
          </a:xfrm>
          <a:prstGeom prst="rect">
            <a:avLst/>
          </a:prstGeom>
        </p:spPr>
      </p:pic>
      <p:pic>
        <p:nvPicPr>
          <p:cNvPr id="7" name="Imagen 6"/>
          <p:cNvPicPr/>
          <p:nvPr/>
        </p:nvPicPr>
        <p:blipFill rotWithShape="1">
          <a:blip r:embed="rId4"/>
          <a:srcRect l="63756" t="49624" r="24059" b="30978"/>
          <a:stretch/>
        </p:blipFill>
        <p:spPr bwMode="auto">
          <a:xfrm>
            <a:off x="9372600" y="3307937"/>
            <a:ext cx="2454715" cy="21260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5958" y="5752844"/>
            <a:ext cx="5962405" cy="469433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3615958" y="423368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s-CO" b="1" dirty="0">
                <a:solidFill>
                  <a:schemeClr val="bg1"/>
                </a:solidFill>
              </a:rPr>
              <a:t>Informe de Peticiones, Quejas, Reclamos,</a:t>
            </a:r>
          </a:p>
          <a:p>
            <a:pPr lvl="0" algn="ctr"/>
            <a:r>
              <a:rPr lang="es-CO" b="1" dirty="0">
                <a:solidFill>
                  <a:schemeClr val="bg1"/>
                </a:solidFill>
              </a:rPr>
              <a:t>Sugerencias y Denuncias</a:t>
            </a:r>
          </a:p>
          <a:p>
            <a:pPr lvl="0" algn="ctr"/>
            <a:r>
              <a:rPr lang="es-CO" b="1" dirty="0">
                <a:solidFill>
                  <a:schemeClr val="bg1"/>
                </a:solidFill>
              </a:rPr>
              <a:t>(PQRSD)</a:t>
            </a:r>
          </a:p>
          <a:p>
            <a:pPr lvl="0" algn="ctr"/>
            <a:r>
              <a:rPr lang="es-CO" b="1" dirty="0">
                <a:solidFill>
                  <a:schemeClr val="bg1"/>
                </a:solidFill>
              </a:rPr>
              <a:t> </a:t>
            </a:r>
            <a:r>
              <a:rPr lang="es-CO" b="1" dirty="0" smtClean="0">
                <a:solidFill>
                  <a:schemeClr val="bg1"/>
                </a:solidFill>
              </a:rPr>
              <a:t>Mayo/2025</a:t>
            </a:r>
            <a:endParaRPr lang="es-CO" b="1" dirty="0">
              <a:solidFill>
                <a:schemeClr val="bg1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214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532386" y="378042"/>
            <a:ext cx="41260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3600" b="1" dirty="0"/>
              <a:t>RECOMENDACIONES</a:t>
            </a:r>
          </a:p>
        </p:txBody>
      </p:sp>
      <p:sp>
        <p:nvSpPr>
          <p:cNvPr id="7" name="Rectángulo 6"/>
          <p:cNvSpPr/>
          <p:nvPr/>
        </p:nvSpPr>
        <p:spPr>
          <a:xfrm>
            <a:off x="4263906" y="1437326"/>
            <a:ext cx="62908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/>
              <a:t>Fortalecimiento de la Primera Línea: Toda vez que Atención al Usuario absorbe la mayor carga de solicitudes, es fundamental dotar a esta oficina de herramientas de respuesta rápida para mantener su alto índice de eficacia.</a:t>
            </a:r>
          </a:p>
        </p:txBody>
      </p:sp>
      <p:sp>
        <p:nvSpPr>
          <p:cNvPr id="8" name="Rectángulo 7"/>
          <p:cNvSpPr/>
          <p:nvPr/>
        </p:nvSpPr>
        <p:spPr>
          <a:xfrm>
            <a:off x="4458789" y="3701368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CO" dirty="0"/>
              <a:t>Protocolo de Lenguaje Ciudadano: En consecuencia al alto volumen de solicitudes de </a:t>
            </a:r>
            <a:r>
              <a:rPr lang="es-CO" dirty="0" smtClean="0"/>
              <a:t>información, </a:t>
            </a:r>
            <a:r>
              <a:rPr lang="es-CO" dirty="0"/>
              <a:t>se recomienda estandarizar las plantillas de respuesta bajo criterios de lenguaje claro, asegurando que los aspirantes comprendan plenamente los requisitos de admisión sin necesidad de realizar consultas adicionales.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/>
          <a:srcRect l="32024" t="50508" r="47518" b="32299"/>
          <a:stretch/>
        </p:blipFill>
        <p:spPr>
          <a:xfrm>
            <a:off x="1023569" y="3831772"/>
            <a:ext cx="3435220" cy="162392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/>
          <a:srcRect l="20505" t="32120" r="21000" b="22107"/>
          <a:stretch/>
        </p:blipFill>
        <p:spPr>
          <a:xfrm>
            <a:off x="876270" y="1291930"/>
            <a:ext cx="3387636" cy="1491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669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623145E-B551-489C-ACD3-27D8A4C477AC}"/>
              </a:ext>
            </a:extLst>
          </p:cNvPr>
          <p:cNvSpPr txBox="1"/>
          <p:nvPr/>
        </p:nvSpPr>
        <p:spPr>
          <a:xfrm>
            <a:off x="2155849" y="2066192"/>
            <a:ext cx="876015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4000" dirty="0"/>
              <a:t>Informe de Peticiones, Quejas, Reclamos,</a:t>
            </a:r>
          </a:p>
          <a:p>
            <a:pPr algn="ctr"/>
            <a:r>
              <a:rPr lang="es-CO" sz="4000" dirty="0"/>
              <a:t>Sugerencias y Denuncias</a:t>
            </a:r>
          </a:p>
          <a:p>
            <a:pPr algn="ctr"/>
            <a:r>
              <a:rPr lang="es-CO" sz="4000" dirty="0"/>
              <a:t>(PQRSD)</a:t>
            </a:r>
          </a:p>
          <a:p>
            <a:pPr algn="ctr"/>
            <a:r>
              <a:rPr lang="es-CO" sz="4000" dirty="0" smtClean="0"/>
              <a:t>Mayo/2025</a:t>
            </a:r>
            <a:endParaRPr lang="es-CO" sz="4000" dirty="0"/>
          </a:p>
        </p:txBody>
      </p:sp>
    </p:spTree>
    <p:extLst>
      <p:ext uri="{BB962C8B-B14F-4D97-AF65-F5344CB8AC3E}">
        <p14:creationId xmlns:p14="http://schemas.microsoft.com/office/powerpoint/2010/main" val="277184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753207" y="1120703"/>
            <a:ext cx="999978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/>
              <a:t>El presente documento corresponde al Informe de Peticiones, </a:t>
            </a:r>
            <a:r>
              <a:rPr lang="es-CO" dirty="0" smtClean="0"/>
              <a:t>Quejas, Reclamos</a:t>
            </a:r>
            <a:r>
              <a:rPr lang="es-CO" dirty="0"/>
              <a:t>, Sugerencias y Denuncias (PQRSD) recibidas y atendidas por </a:t>
            </a:r>
            <a:r>
              <a:rPr lang="es-CO" dirty="0" smtClean="0"/>
              <a:t>la Oficina </a:t>
            </a:r>
            <a:r>
              <a:rPr lang="es-CO" dirty="0"/>
              <a:t>de atención al usuario </a:t>
            </a:r>
            <a:r>
              <a:rPr lang="es-CO" dirty="0" smtClean="0"/>
              <a:t>de la Institución Universitaria del Putumayo. Correspondiente </a:t>
            </a:r>
            <a:r>
              <a:rPr lang="es-CO" dirty="0"/>
              <a:t>al mes de </a:t>
            </a:r>
            <a:r>
              <a:rPr lang="es-CO" dirty="0" smtClean="0"/>
              <a:t>mayo de 2025. </a:t>
            </a:r>
          </a:p>
          <a:p>
            <a:pPr algn="just"/>
            <a:endParaRPr lang="es-CO" dirty="0"/>
          </a:p>
          <a:p>
            <a:pPr algn="just"/>
            <a:r>
              <a:rPr lang="es-CO" dirty="0" smtClean="0"/>
              <a:t>De </a:t>
            </a:r>
            <a:r>
              <a:rPr lang="es-CO" dirty="0"/>
              <a:t>acuerdo con los datos arrojados por los canales de atención, </a:t>
            </a:r>
            <a:r>
              <a:rPr lang="es-CO" dirty="0" smtClean="0"/>
              <a:t>durante </a:t>
            </a:r>
            <a:r>
              <a:rPr lang="es-CO" dirty="0"/>
              <a:t>en el mes </a:t>
            </a:r>
            <a:r>
              <a:rPr lang="es-CO"/>
              <a:t>de </a:t>
            </a:r>
            <a:r>
              <a:rPr lang="es-CO" smtClean="0"/>
              <a:t>mayo, </a:t>
            </a:r>
            <a:r>
              <a:rPr lang="es-CO" dirty="0"/>
              <a:t>se recibieron </a:t>
            </a:r>
            <a:r>
              <a:rPr lang="es-CO" dirty="0" smtClean="0"/>
              <a:t>(295) PQRSD, garantizando </a:t>
            </a:r>
            <a:r>
              <a:rPr lang="es-CO" dirty="0"/>
              <a:t>el registro del 100% y teniendo en cuenta lo reportado </a:t>
            </a:r>
            <a:r>
              <a:rPr lang="es-CO" dirty="0" smtClean="0"/>
              <a:t>les </a:t>
            </a:r>
            <a:r>
              <a:rPr lang="es-CO" dirty="0"/>
              <a:t>fue asignado su trámite, no se negó el acceso a ninguna de ellas.</a:t>
            </a:r>
          </a:p>
        </p:txBody>
      </p:sp>
      <p:sp>
        <p:nvSpPr>
          <p:cNvPr id="8" name="TextBox 29">
            <a:extLst>
              <a:ext uri="{FF2B5EF4-FFF2-40B4-BE49-F238E27FC236}">
                <a16:creationId xmlns:a16="http://schemas.microsoft.com/office/drawing/2014/main" id="{A03E2A1C-4743-478B-A867-725AA05FA7CE}"/>
              </a:ext>
            </a:extLst>
          </p:cNvPr>
          <p:cNvSpPr txBox="1"/>
          <p:nvPr/>
        </p:nvSpPr>
        <p:spPr>
          <a:xfrm>
            <a:off x="2889751" y="263348"/>
            <a:ext cx="6175118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CO" sz="2000" b="1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PQRS </a:t>
            </a:r>
          </a:p>
          <a:p>
            <a:pPr algn="ctr"/>
            <a:r>
              <a:rPr lang="es-CO" sz="2000" b="1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RECIBIDAS POR CANAL DE ATENCIÓN</a:t>
            </a:r>
            <a:endParaRPr lang="es-CO" sz="2000" b="1" dirty="0"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897181" y="4064127"/>
            <a:ext cx="42551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/>
              <a:t>Este enfoque </a:t>
            </a:r>
            <a:r>
              <a:rPr lang="es-CO" dirty="0" err="1"/>
              <a:t>omnicanal</a:t>
            </a:r>
            <a:r>
              <a:rPr lang="es-CO" dirty="0"/>
              <a:t> incrementa de manera notable la eficiencia en la gestión de trámites, asegurando un acceso dinámico e inclusivo a los datos para cualquier tipo de usuario.</a:t>
            </a: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9867320"/>
              </p:ext>
            </p:extLst>
          </p:nvPr>
        </p:nvGraphicFramePr>
        <p:xfrm>
          <a:off x="5417893" y="2960077"/>
          <a:ext cx="5932976" cy="3071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5460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3614635" y="412978"/>
            <a:ext cx="61799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b="1" dirty="0" smtClean="0"/>
              <a:t>GESTIÓN: CANALES DE ATENCIÓN</a:t>
            </a:r>
            <a:r>
              <a:rPr lang="es-CO" b="1" dirty="0"/>
              <a:t> </a:t>
            </a:r>
            <a:r>
              <a:rPr lang="es-CO" b="1" dirty="0" smtClean="0"/>
              <a:t>TELEFONÍA CELULAR   </a:t>
            </a:r>
            <a:endParaRPr lang="es-CO" dirty="0"/>
          </a:p>
          <a:p>
            <a:pPr algn="ctr"/>
            <a:endParaRPr lang="es-CO" b="1" dirty="0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1058244"/>
              </p:ext>
            </p:extLst>
          </p:nvPr>
        </p:nvGraphicFramePr>
        <p:xfrm>
          <a:off x="762915" y="4255356"/>
          <a:ext cx="4191000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5" name="Hoja de cálculo" r:id="rId4" imgW="4190872" imgH="1333472" progId="Excel.Sheet.12">
                  <p:embed/>
                </p:oleObj>
              </mc:Choice>
              <mc:Fallback>
                <p:oleObj name="Hoja de cálculo" r:id="rId4" imgW="4190872" imgH="133347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2915" y="4255356"/>
                        <a:ext cx="4191000" cy="133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9112348"/>
              </p:ext>
            </p:extLst>
          </p:nvPr>
        </p:nvGraphicFramePr>
        <p:xfrm>
          <a:off x="314326" y="1059308"/>
          <a:ext cx="5312751" cy="2892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" name="Rectángulo 3"/>
          <p:cNvSpPr/>
          <p:nvPr/>
        </p:nvSpPr>
        <p:spPr>
          <a:xfrm>
            <a:off x="5439507" y="1999786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CO" dirty="0" smtClean="0"/>
              <a:t>En el mes de mayo de 2025, </a:t>
            </a:r>
            <a:r>
              <a:rPr lang="es-CO" dirty="0"/>
              <a:t>se alcanzó una eficiencia operativa del 100% en la gestión de 164 interacciones telefónicas. El flujo de trabajo se concentró principalmente en la recepción de llamadas (89%), complementado con un 11% de gestiones de salida. </a:t>
            </a:r>
            <a:endParaRPr lang="es-CO" dirty="0" smtClean="0"/>
          </a:p>
          <a:p>
            <a:pPr algn="just"/>
            <a:endParaRPr lang="es-CO" dirty="0"/>
          </a:p>
          <a:p>
            <a:pPr algn="just"/>
            <a:r>
              <a:rPr lang="es-CO" dirty="0" smtClean="0"/>
              <a:t>El </a:t>
            </a:r>
            <a:r>
              <a:rPr lang="es-CO" dirty="0"/>
              <a:t>indicador más destacado es la nula tasa de abandono (0 llamadas perdidas), lo que garantiza una cobertura total de la demanda y una respuesta efectiva a todos los usuarios.</a:t>
            </a:r>
          </a:p>
        </p:txBody>
      </p:sp>
    </p:spTree>
    <p:extLst>
      <p:ext uri="{BB962C8B-B14F-4D97-AF65-F5344CB8AC3E}">
        <p14:creationId xmlns:p14="http://schemas.microsoft.com/office/powerpoint/2010/main" val="112985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424148" y="773695"/>
            <a:ext cx="3898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 smtClean="0"/>
              <a:t>GESTIÓN DE CORREOS ELECTRÓNICOS </a:t>
            </a:r>
            <a:endParaRPr lang="es-CO" b="1" dirty="0"/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9192897"/>
              </p:ext>
            </p:extLst>
          </p:nvPr>
        </p:nvGraphicFramePr>
        <p:xfrm>
          <a:off x="407377" y="4864223"/>
          <a:ext cx="4762500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5" name="Hoja de cálculo" r:id="rId4" imgW="4762564" imgH="819122" progId="Excel.Sheet.12">
                  <p:embed/>
                </p:oleObj>
              </mc:Choice>
              <mc:Fallback>
                <p:oleObj name="Hoja de cálculo" r:id="rId4" imgW="4762564" imgH="81912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7377" y="4864223"/>
                        <a:ext cx="4762500" cy="819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8633229"/>
              </p:ext>
            </p:extLst>
          </p:nvPr>
        </p:nvGraphicFramePr>
        <p:xfrm>
          <a:off x="616926" y="1221774"/>
          <a:ext cx="4614497" cy="2769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" name="Rectángulo 5"/>
          <p:cNvSpPr/>
          <p:nvPr/>
        </p:nvSpPr>
        <p:spPr>
          <a:xfrm>
            <a:off x="5354516" y="1732112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CO" dirty="0"/>
              <a:t>El canal de mayor impacto y uso es, con una diferencia </a:t>
            </a:r>
            <a:r>
              <a:rPr lang="es-CO" dirty="0" smtClean="0"/>
              <a:t>alta, </a:t>
            </a:r>
            <a:r>
              <a:rPr lang="es-CO" dirty="0"/>
              <a:t>el correo de </a:t>
            </a:r>
            <a:r>
              <a:rPr lang="es-CO" dirty="0" smtClean="0">
                <a:hlinkClick r:id="rId7"/>
              </a:rPr>
              <a:t>atencionalusuario@itp.edu.co</a:t>
            </a:r>
            <a:r>
              <a:rPr lang="es-CO" dirty="0" smtClean="0"/>
              <a:t>, </a:t>
            </a:r>
            <a:r>
              <a:rPr lang="es-CO" dirty="0"/>
              <a:t>el cual concentra el 97% de la actividad virtual con 109 requerimientos recibidos. Esto posiciona a este canal como el punto de contacto digital primario para la comunidad educativa y el público general</a:t>
            </a:r>
            <a:r>
              <a:rPr lang="es-CO" dirty="0" smtClean="0"/>
              <a:t>.</a:t>
            </a:r>
          </a:p>
          <a:p>
            <a:pPr algn="just"/>
            <a:endParaRPr lang="es-CO" dirty="0"/>
          </a:p>
          <a:p>
            <a:pPr algn="just"/>
            <a:r>
              <a:rPr lang="es-CO" dirty="0" smtClean="0"/>
              <a:t>Otros </a:t>
            </a:r>
            <a:r>
              <a:rPr lang="es-CO" dirty="0"/>
              <a:t>Canales de </a:t>
            </a:r>
            <a:r>
              <a:rPr lang="es-CO" dirty="0" smtClean="0"/>
              <a:t>Atención por </a:t>
            </a:r>
            <a:r>
              <a:rPr lang="es-CO" dirty="0"/>
              <a:t>su parte, el correo de </a:t>
            </a:r>
            <a:r>
              <a:rPr lang="es-CO" dirty="0" smtClean="0">
                <a:hlinkClick r:id="rId8"/>
              </a:rPr>
              <a:t>notificacionesjudiciales@itp.edu.co</a:t>
            </a:r>
            <a:r>
              <a:rPr lang="es-CO" dirty="0" smtClean="0"/>
              <a:t>, </a:t>
            </a:r>
            <a:r>
              <a:rPr lang="es-CO" dirty="0"/>
              <a:t>registró una actividad marginal del 3%, equivalente a 2 comunicaciones. Dada la naturaleza específica y legal de este canal, el bajo volumen es un comportamiento esperado dentro de la operación normal de la institución.</a:t>
            </a:r>
          </a:p>
        </p:txBody>
      </p:sp>
    </p:spTree>
    <p:extLst>
      <p:ext uri="{BB962C8B-B14F-4D97-AF65-F5344CB8AC3E}">
        <p14:creationId xmlns:p14="http://schemas.microsoft.com/office/powerpoint/2010/main" val="270892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/>
          <p:cNvSpPr/>
          <p:nvPr/>
        </p:nvSpPr>
        <p:spPr>
          <a:xfrm>
            <a:off x="3733800" y="42418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CO" b="1" dirty="0"/>
              <a:t>PQRSD </a:t>
            </a:r>
            <a:r>
              <a:rPr lang="es-CO" b="1" dirty="0" smtClean="0"/>
              <a:t>RECIBIDAS POR MODALIDAD DE PETICIÓN </a:t>
            </a:r>
            <a:r>
              <a:rPr lang="es-CO" dirty="0" smtClean="0"/>
              <a:t>  </a:t>
            </a:r>
            <a:endParaRPr lang="es-CO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r="75792"/>
          <a:stretch/>
        </p:blipFill>
        <p:spPr>
          <a:xfrm>
            <a:off x="1139056" y="1122899"/>
            <a:ext cx="3062201" cy="272225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5"/>
          <a:srcRect r="76857"/>
          <a:stretch/>
        </p:blipFill>
        <p:spPr>
          <a:xfrm>
            <a:off x="3937940" y="1171035"/>
            <a:ext cx="3149605" cy="265837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6"/>
          <a:srcRect l="6093" r="77176"/>
          <a:stretch/>
        </p:blipFill>
        <p:spPr>
          <a:xfrm>
            <a:off x="7609744" y="1325475"/>
            <a:ext cx="1980622" cy="234949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7"/>
          <a:srcRect r="77282"/>
          <a:stretch/>
        </p:blipFill>
        <p:spPr>
          <a:xfrm>
            <a:off x="1163102" y="3763687"/>
            <a:ext cx="2632849" cy="254098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8"/>
          <a:srcRect r="77282"/>
          <a:stretch/>
        </p:blipFill>
        <p:spPr>
          <a:xfrm>
            <a:off x="3341644" y="3674969"/>
            <a:ext cx="2608310" cy="251518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9"/>
          <a:srcRect r="74408"/>
          <a:stretch/>
        </p:blipFill>
        <p:spPr>
          <a:xfrm>
            <a:off x="5363555" y="3745906"/>
            <a:ext cx="2788987" cy="238942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10"/>
          <a:srcRect r="78346"/>
          <a:stretch/>
        </p:blipFill>
        <p:spPr>
          <a:xfrm>
            <a:off x="7683841" y="3732783"/>
            <a:ext cx="2408742" cy="2457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718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4569109"/>
              </p:ext>
            </p:extLst>
          </p:nvPr>
        </p:nvGraphicFramePr>
        <p:xfrm>
          <a:off x="2904026" y="852853"/>
          <a:ext cx="6735641" cy="3042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ángulo 2"/>
          <p:cNvSpPr/>
          <p:nvPr/>
        </p:nvSpPr>
        <p:spPr>
          <a:xfrm>
            <a:off x="1491761" y="4132385"/>
            <a:ext cx="942828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/>
              <a:t>Se gestionaron exitosamente 258 solicitudes, con un fuerte enfoque (74%) en peticiones de información e interés particular relacionadas con reingresos e inscripciones. Destaca la ausencia total de quejas (0%), lo que evidencia una gestión transparente. El soporte se centró en preparar el calendario de admisiones (mayo-julio 2025), logrando un acompañamiento preventivo y oportuno frente al próximo ciclo académico.</a:t>
            </a:r>
          </a:p>
        </p:txBody>
      </p:sp>
    </p:spTree>
    <p:extLst>
      <p:ext uri="{BB962C8B-B14F-4D97-AF65-F5344CB8AC3E}">
        <p14:creationId xmlns:p14="http://schemas.microsoft.com/office/powerpoint/2010/main" val="4266344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543038" y="474757"/>
            <a:ext cx="75352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/>
              <a:t>P Q R </a:t>
            </a:r>
            <a:r>
              <a:rPr lang="pt-BR" b="1"/>
              <a:t>S </a:t>
            </a:r>
            <a:r>
              <a:rPr lang="pt-BR" b="1" smtClean="0"/>
              <a:t>D - </a:t>
            </a:r>
            <a:r>
              <a:rPr lang="es-CO" b="1" dirty="0"/>
              <a:t>ASIGNADAS A DEPENDENCIAS Y GRUPOS INTERNOS DE TRABAJO</a:t>
            </a:r>
          </a:p>
          <a:p>
            <a:pPr algn="just"/>
            <a:endParaRPr lang="pt-BR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7079916"/>
              </p:ext>
            </p:extLst>
          </p:nvPr>
        </p:nvGraphicFramePr>
        <p:xfrm>
          <a:off x="787399" y="953974"/>
          <a:ext cx="5740401" cy="3011805"/>
        </p:xfrm>
        <a:graphic>
          <a:graphicData uri="http://schemas.openxmlformats.org/drawingml/2006/table">
            <a:tbl>
              <a:tblPr/>
              <a:tblGrid>
                <a:gridCol w="330017">
                  <a:extLst>
                    <a:ext uri="{9D8B030D-6E8A-4147-A177-3AD203B41FA5}">
                      <a16:colId xmlns:a16="http://schemas.microsoft.com/office/drawing/2014/main" val="441450365"/>
                    </a:ext>
                  </a:extLst>
                </a:gridCol>
                <a:gridCol w="2005491">
                  <a:extLst>
                    <a:ext uri="{9D8B030D-6E8A-4147-A177-3AD203B41FA5}">
                      <a16:colId xmlns:a16="http://schemas.microsoft.com/office/drawing/2014/main" val="3659001827"/>
                    </a:ext>
                  </a:extLst>
                </a:gridCol>
                <a:gridCol w="863123">
                  <a:extLst>
                    <a:ext uri="{9D8B030D-6E8A-4147-A177-3AD203B41FA5}">
                      <a16:colId xmlns:a16="http://schemas.microsoft.com/office/drawing/2014/main" val="1797145632"/>
                    </a:ext>
                  </a:extLst>
                </a:gridCol>
                <a:gridCol w="875816">
                  <a:extLst>
                    <a:ext uri="{9D8B030D-6E8A-4147-A177-3AD203B41FA5}">
                      <a16:colId xmlns:a16="http://schemas.microsoft.com/office/drawing/2014/main" val="1999080318"/>
                    </a:ext>
                  </a:extLst>
                </a:gridCol>
                <a:gridCol w="875816">
                  <a:extLst>
                    <a:ext uri="{9D8B030D-6E8A-4147-A177-3AD203B41FA5}">
                      <a16:colId xmlns:a16="http://schemas.microsoft.com/office/drawing/2014/main" val="788899517"/>
                    </a:ext>
                  </a:extLst>
                </a:gridCol>
                <a:gridCol w="790138">
                  <a:extLst>
                    <a:ext uri="{9D8B030D-6E8A-4147-A177-3AD203B41FA5}">
                      <a16:colId xmlns:a16="http://schemas.microsoft.com/office/drawing/2014/main" val="421124143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DEPENDENCIA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RECIBIDAS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ATENDIDAS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 ATENDER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PORCENTAJE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9395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ATENCION AL USUARIO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12231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BIENESTAR UNIVERSITARIO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574774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CONTRATACION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889256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JURIDICA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97357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RECTORIA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6389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REGISTRO Y CONTROL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55409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 DE DOCENTES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811196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TALENTO HUMANO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8463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TESORERIA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833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SECRETARIA CONSEJO ACADEMICO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674275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CONSEJO ACADEMICO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63594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VICERRECTORIA ACADEMICA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475876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VICERRECTORIA ADMINISTRATIVA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3207555"/>
                  </a:ext>
                </a:extLst>
              </a:tr>
              <a:tr h="1905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7169539"/>
                  </a:ext>
                </a:extLst>
              </a:tr>
            </a:tbl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475567"/>
              </p:ext>
            </p:extLst>
          </p:nvPr>
        </p:nvGraphicFramePr>
        <p:xfrm>
          <a:off x="6406054" y="813021"/>
          <a:ext cx="4794001" cy="3509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ángulo 4"/>
          <p:cNvSpPr/>
          <p:nvPr/>
        </p:nvSpPr>
        <p:spPr>
          <a:xfrm>
            <a:off x="675020" y="4463264"/>
            <a:ext cx="105250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/>
              <a:t>La gestión del periodo refleja una institución preparada para las fases críticas del calendario académico. La alta tasa de atención (93%) durante los meses de inscripciones y admisiones ratifica el compromiso con el acceso a la educación superior y la estabilidad en los procesos de reingreso estudiantil.</a:t>
            </a:r>
          </a:p>
        </p:txBody>
      </p:sp>
    </p:spTree>
    <p:extLst>
      <p:ext uri="{BB962C8B-B14F-4D97-AF65-F5344CB8AC3E}">
        <p14:creationId xmlns:p14="http://schemas.microsoft.com/office/powerpoint/2010/main" val="3956209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639465" y="457172"/>
            <a:ext cx="5536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/>
              <a:t>GESTIÓN DE TRASLADOS Y ACCESO A LA INFORMACIÓN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3303" y="3245665"/>
            <a:ext cx="5200339" cy="2798307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592182" y="999704"/>
            <a:ext cx="1101634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/>
              <a:t>La gestión institucional destaca por una sólida estrategia multicanal enfocada en la transparencia y la resolución efectiva. En cuanto a los canales, se evidencia un predominio del entorno digital con 111 gestiones virtuales (97% vía correo electrónico), superando la actividad telefónica de </a:t>
            </a:r>
            <a:r>
              <a:rPr lang="es-CO" dirty="0" smtClean="0"/>
              <a:t>164 </a:t>
            </a:r>
            <a:r>
              <a:rPr lang="es-CO" dirty="0"/>
              <a:t>llamadas. Si bien la atención es robusta, el 19% de llamadas perdidas se identifica como el principal margen de mejora para optimizar la accesibilidad</a:t>
            </a:r>
            <a:r>
              <a:rPr lang="es-CO" dirty="0" smtClean="0"/>
              <a:t>. Respecto </a:t>
            </a:r>
            <a:r>
              <a:rPr lang="es-CO" dirty="0"/>
              <a:t>a las </a:t>
            </a:r>
            <a:r>
              <a:rPr lang="es-CO" dirty="0" smtClean="0"/>
              <a:t>298 </a:t>
            </a:r>
            <a:r>
              <a:rPr lang="es-CO" dirty="0"/>
              <a:t>PQRS procesadas, el flujo se concentra en un 76% en peticiones de información e interés particular, mientras que el 24% restante corresponde a trámites transversales. Finalmente, el indicador más relevante es la ausencia total (0%) de quejas y reclamos, lo que ratifica una </a:t>
            </a:r>
            <a:r>
              <a:rPr lang="es-CO" dirty="0" smtClean="0"/>
              <a:t>capacidad </a:t>
            </a:r>
            <a:r>
              <a:rPr lang="es-CO" dirty="0"/>
              <a:t>resolutiva eficaz que previene el escalamiento de inconformidades en la institución.</a:t>
            </a:r>
          </a:p>
        </p:txBody>
      </p:sp>
    </p:spTree>
    <p:extLst>
      <p:ext uri="{BB962C8B-B14F-4D97-AF65-F5344CB8AC3E}">
        <p14:creationId xmlns:p14="http://schemas.microsoft.com/office/powerpoint/2010/main" val="25242921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1007</TotalTime>
  <Words>876</Words>
  <Application>Microsoft Office PowerPoint</Application>
  <PresentationFormat>Panorámica</PresentationFormat>
  <Paragraphs>128</Paragraphs>
  <Slides>10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Tema de Office</vt:lpstr>
      <vt:lpstr>Hoja de cálculo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PERSONAL</dc:creator>
  <cp:lastModifiedBy>SALA 2-01</cp:lastModifiedBy>
  <cp:revision>101</cp:revision>
  <dcterms:created xsi:type="dcterms:W3CDTF">2025-07-15T21:29:47Z</dcterms:created>
  <dcterms:modified xsi:type="dcterms:W3CDTF">2026-04-07T08:42:19Z</dcterms:modified>
</cp:coreProperties>
</file>